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3196" r:id="rId5"/>
    <p:sldId id="3209" r:id="rId6"/>
    <p:sldId id="3211" r:id="rId7"/>
    <p:sldId id="3214" r:id="rId8"/>
    <p:sldId id="3216" r:id="rId9"/>
    <p:sldId id="3229" r:id="rId10"/>
    <p:sldId id="3238" r:id="rId11"/>
    <p:sldId id="3236" r:id="rId12"/>
    <p:sldId id="3225" r:id="rId13"/>
    <p:sldId id="3226" r:id="rId14"/>
    <p:sldId id="3227" r:id="rId15"/>
    <p:sldId id="3237" r:id="rId16"/>
    <p:sldId id="3228" r:id="rId17"/>
    <p:sldId id="3235" r:id="rId18"/>
    <p:sldId id="30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B4DC"/>
    <a:srgbClr val="15BEF0"/>
    <a:srgbClr val="87CAED"/>
    <a:srgbClr val="003C6B"/>
    <a:srgbClr val="002B49"/>
    <a:srgbClr val="3CB4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822063-4E22-4CD1-93A8-1CE0C3CE80E2}" v="70" dt="2024-10-30T05:58:52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/>
    <p:restoredTop sz="93811" autoAdjust="0"/>
  </p:normalViewPr>
  <p:slideViewPr>
    <p:cSldViewPr snapToGrid="0" snapToObjects="1">
      <p:cViewPr varScale="1">
        <p:scale>
          <a:sx n="103" d="100"/>
          <a:sy n="103" d="100"/>
        </p:scale>
        <p:origin x="88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6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2" d="100"/>
          <a:sy n="162" d="100"/>
        </p:scale>
        <p:origin x="538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07E46B7-4068-A54C-A8A0-AF4F61D00F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CE04C-7F28-B84C-8EA6-BF372FC079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015C1-B894-6245-B896-66BA66F80567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9FD0B0-0562-2C49-9568-88A6165443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F7994-AE79-3E42-A956-02675F242F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CBB17-2F6E-B44C-942A-1B1290E09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19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60E70-1034-7D4E-AF2F-AAFB6351E19E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E30A4-ADFB-C145-B080-9AE697862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51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E30A4-ADFB-C145-B080-9AE697862C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95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3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FACA25EA-D5E7-374F-98CB-691432DDB9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 dirty="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b="1" dirty="0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2000" b="1" dirty="0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 dirty="0">
                <a:solidFill>
                  <a:schemeClr val="accent1"/>
                </a:solidFill>
              </a:rPr>
            </a:br>
            <a:r>
              <a:rPr lang="en-US" sz="2000" b="1" dirty="0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696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8934C64-0FC0-024C-853D-05391AA4D4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2" y="-12682"/>
            <a:ext cx="6186375" cy="49957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35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92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car, cellphone, phone, front&#10;&#10;Description automatically generated">
            <a:extLst>
              <a:ext uri="{FF2B5EF4-FFF2-40B4-BE49-F238E27FC236}">
                <a16:creationId xmlns:a16="http://schemas.microsoft.com/office/drawing/2014/main" id="{155429A8-E283-AE4F-88D4-144EFC4EA2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37010"/>
            <a:ext cx="12192000" cy="4407806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3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3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hone, sitting, table, clock&#10;&#10;Description automatically generated">
            <a:extLst>
              <a:ext uri="{FF2B5EF4-FFF2-40B4-BE49-F238E27FC236}">
                <a16:creationId xmlns:a16="http://schemas.microsoft.com/office/drawing/2014/main" id="{DF8C0800-00EC-9F46-A6BA-947BD36F6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3663" t="318" r="24882" b="451"/>
          <a:stretch/>
        </p:blipFill>
        <p:spPr>
          <a:xfrm>
            <a:off x="6078532" y="18570"/>
            <a:ext cx="6134292" cy="686629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1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6C1E0D4-C7A0-A247-8C5A-4144736220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896"/>
            <a:ext cx="12252952" cy="6846103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3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DEF6BDBD-EC60-8B4D-81CE-FBBD3B2FD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7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MAKE SURE TO ALWAYS LEAVE</a:t>
            </a:r>
            <a:br>
              <a:rPr lang="en-US" sz="1400" dirty="0"/>
            </a:br>
            <a:r>
              <a:rPr lang="en-US" sz="1400" dirty="0"/>
              <a:t>A “J” WORTH OF WHITE OR NEGATIVE SPACE AROUND</a:t>
            </a:r>
            <a:br>
              <a:rPr lang="en-US" sz="1400" dirty="0"/>
            </a:br>
            <a:r>
              <a:rPr lang="en-US" sz="1400" dirty="0"/>
              <a:t>THE LOGO</a:t>
            </a:r>
          </a:p>
          <a:p>
            <a:endParaRPr lang="en-US" dirty="0"/>
          </a:p>
          <a:p>
            <a:r>
              <a:rPr lang="en-US" sz="1400" dirty="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done proportionately. No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 dirty="0"/>
          </a:p>
          <a:p>
            <a:r>
              <a:rPr lang="en-US" sz="1400" b="1" dirty="0">
                <a:ea typeface="Arial Narrow" charset="0"/>
                <a:cs typeface="Arial Narrow" charset="0"/>
              </a:rPr>
              <a:t>Please visit the </a:t>
            </a:r>
            <a:r>
              <a:rPr lang="en-US" sz="1400" b="1" dirty="0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 dirty="0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Copy and paste logo options by accessing the Slide Master View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USE ON LIGHT COLORED BACKGROUNDS</a:t>
            </a:r>
          </a:p>
          <a:p>
            <a:r>
              <a:rPr lang="en-US" sz="1400" dirty="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USE ON DARK COLORED BACKGROUNDS</a:t>
            </a:r>
          </a:p>
          <a:p>
            <a:r>
              <a:rPr lang="en-US" sz="1400" dirty="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993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12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C795FD-F0A5-BC4F-ADDA-45E881679E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1"/>
            <a:ext cx="12192002" cy="6858000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27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B86F8B7-6398-6442-99F1-B57C2EC7D7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 flipH="1">
            <a:off x="3369" y="-1"/>
            <a:ext cx="12188630" cy="6863669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34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506C6259-5E34-7147-BFC4-8237B4B059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5" r="809"/>
          <a:stretch/>
        </p:blipFill>
        <p:spPr>
          <a:xfrm>
            <a:off x="0" y="-21815"/>
            <a:ext cx="12213266" cy="688328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  <a:br>
              <a:rPr lang="en-US" dirty="0"/>
            </a:br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845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37630A1-64CE-5147-BB22-2F6F47ED1B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1862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20" name="Picture 19" descr="A picture containing object, watch, clock, sitting&#10;&#10;Description automatically generated">
            <a:extLst>
              <a:ext uri="{FF2B5EF4-FFF2-40B4-BE49-F238E27FC236}">
                <a16:creationId xmlns:a16="http://schemas.microsoft.com/office/drawing/2014/main" id="{B10E79AD-F285-3E4F-AB1A-5578855214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4383"/>
            <a:ext cx="12267177" cy="361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2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evice&#10;&#10;Description automatically generated">
            <a:extLst>
              <a:ext uri="{FF2B5EF4-FFF2-40B4-BE49-F238E27FC236}">
                <a16:creationId xmlns:a16="http://schemas.microsoft.com/office/drawing/2014/main" id="{D2D7E7A6-9CAF-6D4A-9ECC-2D2412EB9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259"/>
            <a:ext cx="12192000" cy="289298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5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DF91EE6-B17F-054C-8A35-3791E9B465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"/>
          <a:stretch/>
        </p:blipFill>
        <p:spPr>
          <a:xfrm>
            <a:off x="868678" y="0"/>
            <a:ext cx="5998465" cy="685938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6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Graphical user interface&#10;&#10;Description automatically generated">
            <a:extLst>
              <a:ext uri="{FF2B5EF4-FFF2-40B4-BE49-F238E27FC236}">
                <a16:creationId xmlns:a16="http://schemas.microsoft.com/office/drawing/2014/main" id="{957CEC72-AB98-1A4E-9794-D181AE71B6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36" b="43693"/>
          <a:stretch/>
        </p:blipFill>
        <p:spPr>
          <a:xfrm>
            <a:off x="5524" y="-3672"/>
            <a:ext cx="12186476" cy="4171636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709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hone, sitting, table, clock&#10;&#10;Description automatically generated">
            <a:extLst>
              <a:ext uri="{FF2B5EF4-FFF2-40B4-BE49-F238E27FC236}">
                <a16:creationId xmlns:a16="http://schemas.microsoft.com/office/drawing/2014/main" id="{E7A4723E-E339-4F46-B6DF-1D82A5A813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41862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0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AC046CF-AB26-E747-9E44-884340B126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6"/>
          <a:stretch/>
        </p:blipFill>
        <p:spPr>
          <a:xfrm>
            <a:off x="-14111" y="0"/>
            <a:ext cx="12191999" cy="41862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5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</a:rPr>
              <a:t>STACKED:</a:t>
            </a:r>
            <a:endParaRPr lang="en-US" sz="1400" b="0" dirty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</a:rPr>
              <a:t>HORIZONTAL:</a:t>
            </a:r>
            <a:endParaRPr lang="en-US" sz="1400" b="0" dirty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MAKE SURE TO ALWAYS LEAVE</a:t>
            </a:r>
            <a:br>
              <a:rPr lang="en-US" sz="1400" dirty="0"/>
            </a:br>
            <a:r>
              <a:rPr lang="en-US" sz="1400" dirty="0"/>
              <a:t>A “J” WORTH OF WHITE OR NEGATIVE SPACE AROUND</a:t>
            </a:r>
            <a:br>
              <a:rPr lang="en-US" sz="1400" dirty="0"/>
            </a:br>
            <a:r>
              <a:rPr lang="en-US" sz="1400" dirty="0"/>
              <a:t>THE  TAGLINE LOGO LOCK-UP OPTIONS.</a:t>
            </a:r>
          </a:p>
          <a:p>
            <a:endParaRPr lang="en-US" dirty="0"/>
          </a:p>
          <a:p>
            <a:r>
              <a:rPr lang="en-US" sz="1400" dirty="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is permitted.</a:t>
            </a:r>
          </a:p>
          <a:p>
            <a:endParaRPr lang="en-US" dirty="0"/>
          </a:p>
          <a:p>
            <a:r>
              <a:rPr lang="en-US" sz="1400" b="1" dirty="0">
                <a:ea typeface="Arial Narrow" charset="0"/>
                <a:cs typeface="Arial Narrow" charset="0"/>
              </a:rPr>
              <a:t>Please visit the </a:t>
            </a:r>
            <a:r>
              <a:rPr lang="en-US" sz="1400" b="1" dirty="0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 dirty="0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Copy and paste logo options by accessing the Slide Master View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TAGLINE &amp; LOGO LOCK-UP OPTIONS </a:t>
            </a:r>
          </a:p>
          <a:p>
            <a:r>
              <a:rPr lang="en-US" sz="1400" dirty="0"/>
              <a:t>Only the below tagline and logo lock-up options are available for use. Please do not </a:t>
            </a:r>
            <a:br>
              <a:rPr lang="en-US" sz="1400" dirty="0"/>
            </a:br>
            <a:r>
              <a:rPr lang="en-US" sz="1400" dirty="0"/>
              <a:t>use any additional configurations. </a:t>
            </a:r>
            <a:r>
              <a:rPr lang="en-US" sz="14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 dirty="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</a:rPr>
              <a:t>VERTICAL:</a:t>
            </a:r>
            <a:endParaRPr lang="en-US" sz="1400" b="0" dirty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687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44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11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58546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6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8033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0840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69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</p:spTree>
    <p:extLst>
      <p:ext uri="{BB962C8B-B14F-4D97-AF65-F5344CB8AC3E}">
        <p14:creationId xmlns:p14="http://schemas.microsoft.com/office/powerpoint/2010/main" val="42432460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145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43E2A20-1D29-6B40-A97C-A16A0FB35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"/>
          <a:stretch/>
        </p:blipFill>
        <p:spPr>
          <a:xfrm>
            <a:off x="-6500" y="2208060"/>
            <a:ext cx="12242799" cy="231543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 dirty="0">
                <a:solidFill>
                  <a:schemeClr val="bg1"/>
                </a:solidFill>
              </a:rPr>
              <a:t>THANK YOU</a:t>
            </a:r>
            <a:endParaRPr lang="en-US" sz="3800" b="1" dirty="0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66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</a:rPr>
              <a:t>STACKED:</a:t>
            </a:r>
            <a:endParaRPr lang="en-US" sz="1400" b="0" dirty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</a:rPr>
              <a:t>HORIZONTAL:</a:t>
            </a:r>
            <a:endParaRPr lang="en-US" sz="1400" b="0" dirty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MAKE SURE TO ALWAYS LEAVE</a:t>
            </a:r>
            <a:br>
              <a:rPr lang="en-US" sz="1400" dirty="0"/>
            </a:br>
            <a:r>
              <a:rPr lang="en-US" sz="1400" dirty="0"/>
              <a:t>A “M” WORTH OF WHITE OR NEGATIVE SPACE AROUND</a:t>
            </a:r>
            <a:br>
              <a:rPr lang="en-US" sz="1400" dirty="0"/>
            </a:br>
            <a:r>
              <a:rPr lang="en-US" sz="1400" dirty="0"/>
              <a:t>THE TAGLINE.</a:t>
            </a:r>
          </a:p>
          <a:p>
            <a:endParaRPr lang="en-US" sz="1400" dirty="0"/>
          </a:p>
          <a:p>
            <a:r>
              <a:rPr lang="en-US" sz="1400" dirty="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 dirty="0">
                <a:ea typeface="Arial Narrow" charset="0"/>
                <a:cs typeface="Arial Narrow" charset="0"/>
              </a:rPr>
            </a:br>
            <a:r>
              <a:rPr lang="en-US" sz="1400" dirty="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 dirty="0"/>
          </a:p>
          <a:p>
            <a:r>
              <a:rPr lang="en-US" sz="1400" b="1" dirty="0">
                <a:ea typeface="Arial Narrow" charset="0"/>
                <a:cs typeface="Arial Narrow" charset="0"/>
              </a:rPr>
              <a:t>Please visit the </a:t>
            </a:r>
            <a:r>
              <a:rPr lang="en-US" sz="1400" b="1" dirty="0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 dirty="0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Copy and paste logo options by accessing the Slide Master View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TAGLINE OPTIONS </a:t>
            </a:r>
          </a:p>
          <a:p>
            <a:r>
              <a:rPr lang="en-US" sz="1400" dirty="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 dirty="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297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 dirty="0">
                <a:solidFill>
                  <a:schemeClr val="bg1"/>
                </a:solidFill>
              </a:rPr>
              <a:t>THANK YOU</a:t>
            </a:r>
            <a:endParaRPr lang="en-US" sz="3800" b="1" dirty="0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 dirty="0">
                <a:solidFill>
                  <a:schemeClr val="bg1"/>
                </a:solidFill>
              </a:rPr>
              <a:t>THANK YOU</a:t>
            </a:r>
            <a:endParaRPr lang="en-US" sz="3800" b="1" dirty="0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738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8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83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 dirty="0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3612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514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 dirty="0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26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 dirty="0">
                  <a:solidFill>
                    <a:schemeClr val="tx2"/>
                  </a:solidFill>
                </a:rPr>
              </a:br>
              <a:r>
                <a:rPr lang="en-US" sz="1800" b="0" dirty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324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 dirty="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71100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69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9" r:id="rId2"/>
    <p:sldLayoutId id="2147483692" r:id="rId3"/>
    <p:sldLayoutId id="2147483694" r:id="rId4"/>
    <p:sldLayoutId id="2147483674" r:id="rId5"/>
    <p:sldLayoutId id="2147483680" r:id="rId6"/>
    <p:sldLayoutId id="2147483688" r:id="rId7"/>
    <p:sldLayoutId id="2147483681" r:id="rId8"/>
    <p:sldLayoutId id="2147483667" r:id="rId9"/>
    <p:sldLayoutId id="2147483690" r:id="rId10"/>
    <p:sldLayoutId id="2147483770" r:id="rId11"/>
    <p:sldLayoutId id="2147483695" r:id="rId12"/>
    <p:sldLayoutId id="2147483771" r:id="rId13"/>
    <p:sldLayoutId id="2147483739" r:id="rId14"/>
    <p:sldLayoutId id="2147483773" r:id="rId15"/>
    <p:sldLayoutId id="2147483700" r:id="rId16"/>
    <p:sldLayoutId id="2147483772" r:id="rId17"/>
    <p:sldLayoutId id="2147483718" r:id="rId18"/>
    <p:sldLayoutId id="2147483715" r:id="rId19"/>
    <p:sldLayoutId id="2147483744" r:id="rId20"/>
    <p:sldLayoutId id="2147483663" r:id="rId21"/>
    <p:sldLayoutId id="2147483774" r:id="rId22"/>
    <p:sldLayoutId id="2147483665" r:id="rId23"/>
    <p:sldLayoutId id="2147483741" r:id="rId24"/>
    <p:sldLayoutId id="2147483709" r:id="rId25"/>
    <p:sldLayoutId id="2147483672" r:id="rId26"/>
    <p:sldLayoutId id="2147483651" r:id="rId27"/>
    <p:sldLayoutId id="2147483730" r:id="rId28"/>
    <p:sldLayoutId id="2147483671" r:id="rId29"/>
    <p:sldLayoutId id="2147483775" r:id="rId30"/>
    <p:sldLayoutId id="2147483776" r:id="rId31"/>
    <p:sldLayoutId id="2147483778" r:id="rId32"/>
    <p:sldLayoutId id="2147483779" r:id="rId33"/>
    <p:sldLayoutId id="2147483669" r:id="rId34"/>
    <p:sldLayoutId id="2147483668" r:id="rId35"/>
    <p:sldLayoutId id="2147483698" r:id="rId36"/>
    <p:sldLayoutId id="2147483678" r:id="rId37"/>
    <p:sldLayoutId id="2147483675" r:id="rId38"/>
    <p:sldLayoutId id="2147483705" r:id="rId39"/>
    <p:sldLayoutId id="2147483706" r:id="rId40"/>
    <p:sldLayoutId id="2147483703" r:id="rId41"/>
    <p:sldLayoutId id="2147483686" r:id="rId4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 userDrawn="1">
          <p15:clr>
            <a:srgbClr val="F26B43"/>
          </p15:clr>
        </p15:guide>
        <p15:guide id="2" pos="3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E16ED-B22A-7F44-A32E-50FEF6A7B9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E-OSA Vendor User Guide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A3855F-768E-1041-918C-5814F344CA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Version 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73522-E3B3-A64F-94CA-016200418A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Vicky Shi</a:t>
            </a:r>
          </a:p>
          <a:p>
            <a:r>
              <a:rPr lang="en-US" dirty="0"/>
              <a:t>Partner Lifecycle l SCM</a:t>
            </a:r>
          </a:p>
        </p:txBody>
      </p:sp>
    </p:spTree>
    <p:extLst>
      <p:ext uri="{BB962C8B-B14F-4D97-AF65-F5344CB8AC3E}">
        <p14:creationId xmlns:p14="http://schemas.microsoft.com/office/powerpoint/2010/main" val="3998026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Submit CAP Implementation Evidence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998" y="1164934"/>
            <a:ext cx="7354637" cy="1279686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Cambria"/>
              </a:rPr>
              <a:t>Step 1: Open the OSA case.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 panose="020B0502020202020204" pitchFamily="34" charset="0"/>
              <a:ea typeface="宋体" panose="02010600030101010101" pitchFamily="2" charset="-122"/>
              <a:cs typeface="+mn-cs"/>
              <a:sym typeface="Cambri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  <a:sym typeface="Cambria"/>
              </a:rPr>
              <a:t>After Jabil approved the CAP design, Vendor will receive a notification from Jabil. Vendor can open the OSA case by either of below ways: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  <a:sym typeface="Cambria"/>
              </a:rPr>
              <a:t>Click the </a:t>
            </a:r>
            <a:r>
              <a:rPr lang="en-US" altLang="zh-CN" sz="2000" dirty="0">
                <a:solidFill>
                  <a:srgbClr val="60605B"/>
                </a:solidFill>
                <a:ea typeface="宋体" panose="02010600030101010101" pitchFamily="2" charset="-122"/>
                <a:sym typeface="Cambria"/>
              </a:rPr>
              <a:t>Link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  <a:sym typeface="Cambria"/>
              </a:rPr>
              <a:t> “</a:t>
            </a:r>
            <a:r>
              <a:rPr lang="en-US" altLang="zh-CN" sz="2000" dirty="0">
                <a:solidFill>
                  <a:srgbClr val="60605B"/>
                </a:solidFill>
                <a:ea typeface="宋体" panose="02010600030101010101" pitchFamily="2" charset="-122"/>
                <a:sym typeface="Cambria"/>
              </a:rPr>
              <a:t>Jabil Partner Portal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  <a:sym typeface="Cambria"/>
              </a:rPr>
              <a:t>”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 panose="020B0502020202020204" pitchFamily="34" charset="0"/>
                <a:ea typeface="宋体" panose="02010600030101010101" pitchFamily="2" charset="-122"/>
                <a:cs typeface="+mn-cs"/>
                <a:sym typeface="Cambria"/>
              </a:rPr>
              <a:t>Copy and paste the https link to browser.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40C7F175-426F-0164-3417-6D80A2B5F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400" y="3429000"/>
            <a:ext cx="10033200" cy="23913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2341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Submit CAP Implementation Evidence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5408059" cy="503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Step 2</a:t>
            </a:r>
            <a:r>
              <a:rPr lang="zh-CN" altLang="en-US" sz="2000" dirty="0">
                <a:sym typeface="Cambria"/>
              </a:rPr>
              <a:t>：</a:t>
            </a:r>
            <a:r>
              <a:rPr lang="en-US" altLang="zh-CN" sz="2000" dirty="0">
                <a:sym typeface="Cambria"/>
              </a:rPr>
              <a:t>Upload documents as the CAP implementation evidence</a:t>
            </a:r>
          </a:p>
          <a:p>
            <a:r>
              <a:rPr lang="en-US" altLang="zh-CN" sz="1800" dirty="0">
                <a:sym typeface="Cambria"/>
              </a:rPr>
              <a:t>If there are any documents has already been uploaded in CAP Design step, their document names will be displayed.</a:t>
            </a:r>
          </a:p>
          <a:p>
            <a:r>
              <a:rPr lang="en-US" altLang="zh-CN" sz="1800" dirty="0">
                <a:sym typeface="Cambria"/>
              </a:rPr>
              <a:t>Click “Add Attachment”.</a:t>
            </a:r>
          </a:p>
          <a:p>
            <a:r>
              <a:rPr lang="en-US" altLang="zh-CN" sz="1800" dirty="0">
                <a:sym typeface="Cambria"/>
              </a:rPr>
              <a:t>Choose File and upload the document from local folder.</a:t>
            </a:r>
          </a:p>
          <a:p>
            <a:r>
              <a:rPr lang="en-US" altLang="zh-CN" sz="1800" dirty="0">
                <a:sym typeface="Cambria"/>
              </a:rPr>
              <a:t>Once uploaded successfully, the document name will be displayed.</a:t>
            </a:r>
          </a:p>
          <a:p>
            <a:r>
              <a:rPr lang="en-US" altLang="zh-CN" sz="1800" dirty="0">
                <a:sym typeface="Cambria"/>
              </a:rPr>
              <a:t>Click “X” if the documents need to be deleted.</a:t>
            </a:r>
            <a:endParaRPr lang="en-US" altLang="zh-CN" sz="2000" dirty="0">
              <a:sym typeface="Cambria"/>
            </a:endParaRPr>
          </a:p>
          <a:p>
            <a:pPr marL="0" indent="0">
              <a:buNone/>
            </a:pPr>
            <a:r>
              <a:rPr lang="en-US" altLang="zh-CN" sz="1600" i="1" dirty="0">
                <a:sym typeface="Cambria"/>
              </a:rPr>
              <a:t>Notes: </a:t>
            </a:r>
          </a:p>
          <a:p>
            <a:pPr marL="0" indent="0">
              <a:buNone/>
            </a:pPr>
            <a:r>
              <a:rPr lang="en-US" altLang="zh-CN" sz="1600" i="1" dirty="0">
                <a:sym typeface="Cambria"/>
              </a:rPr>
              <a:t>1). Submit the implementation evidence to Jabil within 90 days since the CAP be initially assigned to you.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0E741DED-7D54-0A0F-FEF5-02E488C95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895" y="3146479"/>
            <a:ext cx="6210327" cy="60695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15175212-D4B0-07F6-DE53-C0C36080C8C0}"/>
              </a:ext>
            </a:extLst>
          </p:cNvPr>
          <p:cNvSpPr/>
          <p:nvPr/>
        </p:nvSpPr>
        <p:spPr>
          <a:xfrm>
            <a:off x="5895504" y="3494658"/>
            <a:ext cx="858335" cy="121858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71AC9738-A10C-EDBD-7378-3EEF25AAD2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895" y="1669866"/>
            <a:ext cx="6210000" cy="68389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D7B4FE79-AE92-5155-3F98-8993CE9CCC33}"/>
              </a:ext>
            </a:extLst>
          </p:cNvPr>
          <p:cNvSpPr/>
          <p:nvPr/>
        </p:nvSpPr>
        <p:spPr>
          <a:xfrm>
            <a:off x="6941976" y="1995725"/>
            <a:ext cx="3387012" cy="3580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A832921F-5552-F4CD-3396-889E0D0A2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895" y="4546149"/>
            <a:ext cx="6210000" cy="76912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CA307EB8-50E1-9DE1-71A0-C8BFAF9786F3}"/>
              </a:ext>
            </a:extLst>
          </p:cNvPr>
          <p:cNvSpPr/>
          <p:nvPr/>
        </p:nvSpPr>
        <p:spPr>
          <a:xfrm>
            <a:off x="8210939" y="4898571"/>
            <a:ext cx="251926" cy="1866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403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Submit CAP Implementation Evidence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5428607" cy="503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Step 3</a:t>
            </a:r>
            <a:r>
              <a:rPr lang="zh-CN" altLang="en-US" sz="2000" dirty="0">
                <a:sym typeface="Cambria"/>
              </a:rPr>
              <a:t>：</a:t>
            </a:r>
            <a:r>
              <a:rPr lang="en-US" altLang="zh-CN" sz="2000" dirty="0">
                <a:sym typeface="Cambria"/>
              </a:rPr>
              <a:t>Click “Submit” icon at the bottom of the window to Submit the CAP Implementation evidence to Jabil.</a:t>
            </a:r>
            <a:endParaRPr lang="en-US" sz="2000" dirty="0">
              <a:sym typeface="Cambria"/>
            </a:endParaRPr>
          </a:p>
          <a:p>
            <a:pPr marL="0" indent="0">
              <a:buNone/>
            </a:pPr>
            <a:r>
              <a:rPr lang="en-US" altLang="zh-CN" sz="1600" i="1" dirty="0">
                <a:sym typeface="Cambria"/>
              </a:rPr>
              <a:t>Function of icons:</a:t>
            </a:r>
          </a:p>
          <a:p>
            <a:pPr>
              <a:buFontTx/>
              <a:buChar char="-"/>
            </a:pPr>
            <a:r>
              <a:rPr lang="en-US" altLang="zh-CN" sz="1600" i="1" dirty="0">
                <a:sym typeface="Cambria"/>
              </a:rPr>
              <a:t>Next: Switch to the next Findings</a:t>
            </a:r>
          </a:p>
          <a:p>
            <a:pPr>
              <a:buFontTx/>
              <a:buChar char="-"/>
            </a:pPr>
            <a:r>
              <a:rPr lang="en-US" sz="1600" i="1" dirty="0">
                <a:sym typeface="Cambria"/>
              </a:rPr>
              <a:t>Save: Close with saving the progress. You can continue where you saved when you re-open the case. The case won’t be submitted to Jabil.</a:t>
            </a:r>
          </a:p>
          <a:p>
            <a:pPr>
              <a:buFontTx/>
              <a:buChar char="-"/>
            </a:pPr>
            <a:r>
              <a:rPr lang="en-US" altLang="zh-CN" sz="1600" i="1" dirty="0">
                <a:sym typeface="Cambria"/>
              </a:rPr>
              <a:t>Submit: Submit the completed CAP implementation to Jabil.</a:t>
            </a:r>
            <a:endParaRPr lang="en-US" sz="1600" i="1" dirty="0">
              <a:sym typeface="Cambria"/>
            </a:endParaRP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When the case be submitted successfully, a “Success” message will show up. Then you can close the window by “X” on the top-right corner.</a:t>
            </a:r>
          </a:p>
          <a:p>
            <a:pPr marL="0" indent="0">
              <a:buNone/>
            </a:pPr>
            <a:r>
              <a:rPr lang="en-US" sz="1800" dirty="0">
                <a:sym typeface="Cambria"/>
              </a:rPr>
              <a:t>Next Step will be Jabil assessor review the CAP Implementation evidence.</a:t>
            </a:r>
          </a:p>
          <a:p>
            <a:pPr marL="0" indent="0">
              <a:buNone/>
            </a:pPr>
            <a:endParaRPr lang="en-US" sz="1800" dirty="0">
              <a:sym typeface="Cambria"/>
            </a:endParaRPr>
          </a:p>
          <a:p>
            <a:pPr marL="0" indent="0">
              <a:buNone/>
            </a:pPr>
            <a:endParaRPr lang="en-US" sz="1600" i="1" dirty="0">
              <a:sym typeface="Cambri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9E88DAE-9CA9-F508-252C-5E26CDB1C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669" y="2067402"/>
            <a:ext cx="3688655" cy="74903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E2A6DEF-C3A4-FCF0-86DC-CBD00B7D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889" y="4041562"/>
            <a:ext cx="3642213" cy="165733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2488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If CAP be Rejected by Jabil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11213062" cy="503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When Jabil reject the CAP Design or CAP Implementation, vendor will receive a notification which contains the rejection reason. </a:t>
            </a: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There will be a new link in the notification for vendor to open the case. </a:t>
            </a:r>
          </a:p>
          <a:p>
            <a:r>
              <a:rPr lang="en-US" sz="1800" dirty="0">
                <a:sym typeface="Cambria"/>
              </a:rPr>
              <a:t>If Jabil rejected the CAP Design, vendor need to modify the CAP and re-submit it.</a:t>
            </a:r>
          </a:p>
          <a:p>
            <a:r>
              <a:rPr lang="en-US" sz="1800" dirty="0">
                <a:sym typeface="Cambria"/>
              </a:rPr>
              <a:t>If Jabil rejected the CAP Implementation, vendor needs to edit the documents to prove the CAP have been executed and the effectiveness meet expectation.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345431C-7610-1A05-A2D4-4ED0FDDE8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818" y="3429000"/>
            <a:ext cx="8593200" cy="303090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2321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If CAP be Rejected by Jabil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11087099" cy="503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Edit the documents of implementation evidence.</a:t>
            </a:r>
            <a:endParaRPr lang="en-US" sz="1600" i="1" dirty="0">
              <a:sym typeface="Cambria"/>
            </a:endParaRPr>
          </a:p>
          <a:p>
            <a:r>
              <a:rPr lang="en-US" sz="1800" dirty="0">
                <a:sym typeface="Cambria"/>
              </a:rPr>
              <a:t>Delete documents:</a:t>
            </a:r>
          </a:p>
          <a:p>
            <a:pPr marL="216000" indent="0">
              <a:buNone/>
            </a:pPr>
            <a:r>
              <a:rPr lang="en-US" sz="1800" dirty="0">
                <a:sym typeface="Cambria"/>
              </a:rPr>
              <a:t>You can find the previous uploaded files .Select the file and delete it. </a:t>
            </a:r>
            <a:r>
              <a:rPr lang="en-US" altLang="zh-CN" sz="1800" dirty="0">
                <a:sym typeface="Cambria"/>
              </a:rPr>
              <a:t>Once you submit, the selected documents will be deleted from the system.</a:t>
            </a:r>
          </a:p>
          <a:p>
            <a:r>
              <a:rPr lang="en-US" altLang="zh-CN" sz="1800" dirty="0">
                <a:sym typeface="Cambria"/>
              </a:rPr>
              <a:t>Add documents:</a:t>
            </a:r>
          </a:p>
          <a:p>
            <a:pPr marL="216000" indent="0">
              <a:buNone/>
            </a:pPr>
            <a:r>
              <a:rPr lang="en-US" altLang="zh-CN" sz="1800" dirty="0">
                <a:sym typeface="Cambria"/>
              </a:rPr>
              <a:t>Click “Add Attachment”</a:t>
            </a:r>
            <a:r>
              <a:rPr lang="en-US" altLang="zh-CN" sz="1800" dirty="0">
                <a:sym typeface="Wingdings" panose="05000000000000000000" pitchFamily="2" charset="2"/>
              </a:rPr>
              <a:t>, then select the documents you want to upload from the local folder. Repeat these steps if more than 1 documents you want to upload.</a:t>
            </a:r>
            <a:endParaRPr lang="en-US" altLang="zh-CN" sz="1800" dirty="0">
              <a:sym typeface="Cambria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0555986-B32A-65E6-016B-7872F8DCD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44" y="3939239"/>
            <a:ext cx="9946581" cy="139476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99A297F-1846-39DB-BC4E-1FD5622EDA55}"/>
              </a:ext>
            </a:extLst>
          </p:cNvPr>
          <p:cNvSpPr/>
          <p:nvPr/>
        </p:nvSpPr>
        <p:spPr>
          <a:xfrm>
            <a:off x="849086" y="4553339"/>
            <a:ext cx="1511559" cy="4105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CF0C86A-D041-E927-4421-8C0EE568256D}"/>
              </a:ext>
            </a:extLst>
          </p:cNvPr>
          <p:cNvSpPr/>
          <p:nvPr/>
        </p:nvSpPr>
        <p:spPr>
          <a:xfrm>
            <a:off x="4973216" y="4627984"/>
            <a:ext cx="373225" cy="2519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626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024CFC-E16C-CC45-96CA-E2B8DE2F0E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923207-CAFC-E64E-BEAF-C033A4633A1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904568" y="6492875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</p:spTree>
    <p:extLst>
      <p:ext uri="{BB962C8B-B14F-4D97-AF65-F5344CB8AC3E}">
        <p14:creationId xmlns:p14="http://schemas.microsoft.com/office/powerpoint/2010/main" val="166313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Contents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8" name="文字方塊 37">
            <a:extLst>
              <a:ext uri="{FF2B5EF4-FFF2-40B4-BE49-F238E27FC236}">
                <a16:creationId xmlns:a16="http://schemas.microsoft.com/office/drawing/2014/main" id="{64FCCC1B-7AC3-40B4-A24C-EB8CD99410D6}"/>
              </a:ext>
            </a:extLst>
          </p:cNvPr>
          <p:cNvSpPr txBox="1"/>
          <p:nvPr/>
        </p:nvSpPr>
        <p:spPr>
          <a:xfrm>
            <a:off x="571500" y="1099358"/>
            <a:ext cx="9144000" cy="3346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400" dirty="0">
                <a:solidFill>
                  <a:schemeClr val="tx1"/>
                </a:solidFill>
              </a:rPr>
              <a:t>What is E-OSA / Benefits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400" dirty="0">
                <a:solidFill>
                  <a:schemeClr val="tx1"/>
                </a:solidFill>
              </a:rPr>
              <a:t>OSA Process Flow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lang="en-US" altLang="zh-CN" sz="2400" dirty="0">
                <a:solidFill>
                  <a:schemeClr val="tx1"/>
                </a:solidFill>
              </a:rPr>
              <a:t>Activate OSA Account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solidFill>
                  <a:schemeClr val="tx1"/>
                </a:solidFill>
                <a:ea typeface="SimSun" pitchFamily="2" charset="-122"/>
              </a:rPr>
              <a:t>Submit CAP Design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ea typeface="SimSun" pitchFamily="2" charset="-122"/>
                <a:sym typeface="Cambria"/>
              </a:rPr>
              <a:t>Submit CAP Implementation Evidence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sz="2400" dirty="0">
                <a:ea typeface="SimSun" pitchFamily="2" charset="-122"/>
                <a:sym typeface="Cambria"/>
              </a:rPr>
              <a:t>If CAP be Reject by Jabil</a:t>
            </a:r>
          </a:p>
        </p:txBody>
      </p:sp>
    </p:spTree>
    <p:extLst>
      <p:ext uri="{BB962C8B-B14F-4D97-AF65-F5344CB8AC3E}">
        <p14:creationId xmlns:p14="http://schemas.microsoft.com/office/powerpoint/2010/main" val="4130583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What is E-OSA /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E2C79-90F1-C04C-9D62-0CE1F1A98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11010900" cy="453090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What is E-OSA</a:t>
            </a:r>
          </a:p>
          <a:p>
            <a:r>
              <a:rPr lang="en-US" sz="2000" dirty="0">
                <a:sym typeface="Cambria"/>
              </a:rPr>
              <a:t>E-OSA is a Jabil electronic vendor on-site assessment system.</a:t>
            </a:r>
            <a:endParaRPr lang="en-US" altLang="zh-CN" sz="2000" dirty="0">
              <a:sym typeface="Cambria"/>
            </a:endParaRPr>
          </a:p>
          <a:p>
            <a:pPr marL="0" indent="0">
              <a:buNone/>
            </a:pPr>
            <a:r>
              <a:rPr lang="en-US" sz="2400" b="1" dirty="0">
                <a:sym typeface="Cambria"/>
              </a:rPr>
              <a:t>Benefits of E-OSA</a:t>
            </a: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By using the E-OSA system, we can:</a:t>
            </a:r>
          </a:p>
          <a:p>
            <a:r>
              <a:rPr lang="en-US" sz="2000" dirty="0">
                <a:sym typeface="Cambria"/>
              </a:rPr>
              <a:t>Standardized the vendor on-site assessment process.</a:t>
            </a:r>
          </a:p>
          <a:p>
            <a:r>
              <a:rPr lang="en-US" sz="2000" dirty="0">
                <a:sym typeface="Cambria"/>
              </a:rPr>
              <a:t>Automatically trigger the finding and calculate the assessment result.</a:t>
            </a:r>
          </a:p>
          <a:p>
            <a:r>
              <a:rPr lang="en-US" sz="2000" dirty="0">
                <a:sym typeface="Cambria"/>
              </a:rPr>
              <a:t>Simplified the interaction between Jabil and vendor.</a:t>
            </a:r>
          </a:p>
          <a:p>
            <a:r>
              <a:rPr lang="en-US" sz="2000" dirty="0">
                <a:sym typeface="Cambria"/>
              </a:rPr>
              <a:t>Automatically remind the PIC to complete the required actions in.</a:t>
            </a:r>
          </a:p>
          <a:p>
            <a:r>
              <a:rPr lang="en-US" sz="2000" dirty="0">
                <a:sym typeface="Cambria"/>
              </a:rPr>
              <a:t>Easy to track the activities completed in the OSA process.</a:t>
            </a:r>
          </a:p>
          <a:p>
            <a:r>
              <a:rPr lang="en-US" sz="2000" dirty="0">
                <a:sym typeface="Cambria"/>
              </a:rPr>
              <a:t>Easy to retrieve the OSA records.</a:t>
            </a:r>
          </a:p>
          <a:p>
            <a:pPr marL="0" indent="0">
              <a:buNone/>
            </a:pPr>
            <a:endParaRPr lang="en-US" sz="2000" dirty="0">
              <a:sym typeface="Cambria"/>
            </a:endParaRPr>
          </a:p>
          <a:p>
            <a:endParaRPr lang="en-US" sz="2000" dirty="0">
              <a:sym typeface="Cambri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</p:spTree>
    <p:extLst>
      <p:ext uri="{BB962C8B-B14F-4D97-AF65-F5344CB8AC3E}">
        <p14:creationId xmlns:p14="http://schemas.microsoft.com/office/powerpoint/2010/main" val="1390462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OSA Process 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16638" y="6492874"/>
            <a:ext cx="86469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grpSp>
        <p:nvGrpSpPr>
          <p:cNvPr id="91" name="Group 9">
            <a:extLst>
              <a:ext uri="{FF2B5EF4-FFF2-40B4-BE49-F238E27FC236}">
                <a16:creationId xmlns:a16="http://schemas.microsoft.com/office/drawing/2014/main" id="{044DD143-3F7D-4A6D-A25F-0BB2E0DA1D15}"/>
              </a:ext>
            </a:extLst>
          </p:cNvPr>
          <p:cNvGrpSpPr/>
          <p:nvPr/>
        </p:nvGrpSpPr>
        <p:grpSpPr>
          <a:xfrm>
            <a:off x="1491013" y="1509090"/>
            <a:ext cx="2126544" cy="871988"/>
            <a:chOff x="3645177" y="849086"/>
            <a:chExt cx="2299063" cy="1201783"/>
          </a:xfrm>
        </p:grpSpPr>
        <p:sp>
          <p:nvSpPr>
            <p:cNvPr id="92" name="Rectangle 7">
              <a:extLst>
                <a:ext uri="{FF2B5EF4-FFF2-40B4-BE49-F238E27FC236}">
                  <a16:creationId xmlns:a16="http://schemas.microsoft.com/office/drawing/2014/main" id="{D667BC40-F6F9-40E0-A006-DCB55C45C3BD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93" name="TextBox 8">
              <a:extLst>
                <a:ext uri="{FF2B5EF4-FFF2-40B4-BE49-F238E27FC236}">
                  <a16:creationId xmlns:a16="http://schemas.microsoft.com/office/drawing/2014/main" id="{395A7C6D-753C-4EB5-BC91-79F9CA65DC3E}"/>
                </a:ext>
              </a:extLst>
            </p:cNvPr>
            <p:cNvSpPr txBox="1"/>
            <p:nvPr/>
          </p:nvSpPr>
          <p:spPr bwMode="auto">
            <a:xfrm>
              <a:off x="3794534" y="1034477"/>
              <a:ext cx="2005766" cy="707886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Assessment Execution</a:t>
              </a:r>
            </a:p>
          </p:txBody>
        </p:sp>
      </p:grpSp>
      <p:grpSp>
        <p:nvGrpSpPr>
          <p:cNvPr id="100" name="Group 16">
            <a:extLst>
              <a:ext uri="{FF2B5EF4-FFF2-40B4-BE49-F238E27FC236}">
                <a16:creationId xmlns:a16="http://schemas.microsoft.com/office/drawing/2014/main" id="{D4F09159-1BAB-4815-B196-C2ABC7EC6478}"/>
              </a:ext>
            </a:extLst>
          </p:cNvPr>
          <p:cNvGrpSpPr/>
          <p:nvPr/>
        </p:nvGrpSpPr>
        <p:grpSpPr>
          <a:xfrm>
            <a:off x="5130323" y="1509090"/>
            <a:ext cx="2126544" cy="871988"/>
            <a:chOff x="3645177" y="849086"/>
            <a:chExt cx="2299063" cy="1201783"/>
          </a:xfrm>
        </p:grpSpPr>
        <p:sp>
          <p:nvSpPr>
            <p:cNvPr id="101" name="Rectangle 17">
              <a:extLst>
                <a:ext uri="{FF2B5EF4-FFF2-40B4-BE49-F238E27FC236}">
                  <a16:creationId xmlns:a16="http://schemas.microsoft.com/office/drawing/2014/main" id="{1272402F-2E10-4FAA-AA25-913E3CFCBE6F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2" name="TextBox 18">
              <a:extLst>
                <a:ext uri="{FF2B5EF4-FFF2-40B4-BE49-F238E27FC236}">
                  <a16:creationId xmlns:a16="http://schemas.microsoft.com/office/drawing/2014/main" id="{3FD05C4A-7A6C-4518-A982-A6BACEDA8637}"/>
                </a:ext>
              </a:extLst>
            </p:cNvPr>
            <p:cNvSpPr txBox="1"/>
            <p:nvPr/>
          </p:nvSpPr>
          <p:spPr bwMode="auto">
            <a:xfrm>
              <a:off x="3794534" y="1034477"/>
              <a:ext cx="2005766" cy="707886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Create Case in E-OSA</a:t>
              </a:r>
            </a:p>
          </p:txBody>
        </p:sp>
      </p:grpSp>
      <p:grpSp>
        <p:nvGrpSpPr>
          <p:cNvPr id="103" name="Group 19">
            <a:extLst>
              <a:ext uri="{FF2B5EF4-FFF2-40B4-BE49-F238E27FC236}">
                <a16:creationId xmlns:a16="http://schemas.microsoft.com/office/drawing/2014/main" id="{AD897BD6-CDA3-4BB6-A5EF-4E391E0AE440}"/>
              </a:ext>
            </a:extLst>
          </p:cNvPr>
          <p:cNvGrpSpPr/>
          <p:nvPr/>
        </p:nvGrpSpPr>
        <p:grpSpPr>
          <a:xfrm>
            <a:off x="8778316" y="1509090"/>
            <a:ext cx="2150761" cy="871988"/>
            <a:chOff x="3645177" y="849086"/>
            <a:chExt cx="2325245" cy="120178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04" name="Rectangle 20">
              <a:extLst>
                <a:ext uri="{FF2B5EF4-FFF2-40B4-BE49-F238E27FC236}">
                  <a16:creationId xmlns:a16="http://schemas.microsoft.com/office/drawing/2014/main" id="{F0EC8CB7-B07A-446C-9C62-02A21ACB83A2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grpFill/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5" name="TextBox 21">
              <a:extLst>
                <a:ext uri="{FF2B5EF4-FFF2-40B4-BE49-F238E27FC236}">
                  <a16:creationId xmlns:a16="http://schemas.microsoft.com/office/drawing/2014/main" id="{541EFE35-73C7-44A4-B5A1-FBFD5DE0042B}"/>
                </a:ext>
              </a:extLst>
            </p:cNvPr>
            <p:cNvSpPr txBox="1"/>
            <p:nvPr/>
          </p:nvSpPr>
          <p:spPr bwMode="auto">
            <a:xfrm>
              <a:off x="3674109" y="977838"/>
              <a:ext cx="2296313" cy="975616"/>
            </a:xfrm>
            <a:prstGeom prst="rect">
              <a:avLst/>
            </a:prstGeom>
            <a:grp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altLang="zh-CN" sz="2000" dirty="0"/>
                <a:t>Approver</a:t>
              </a:r>
              <a:r>
                <a:rPr lang="en-US" sz="2000" dirty="0"/>
                <a:t> Review Finding</a:t>
              </a:r>
            </a:p>
          </p:txBody>
        </p:sp>
      </p:grpSp>
      <p:grpSp>
        <p:nvGrpSpPr>
          <p:cNvPr id="106" name="Group 22">
            <a:extLst>
              <a:ext uri="{FF2B5EF4-FFF2-40B4-BE49-F238E27FC236}">
                <a16:creationId xmlns:a16="http://schemas.microsoft.com/office/drawing/2014/main" id="{92E36282-6FF6-4810-BC72-2A41EF02B23D}"/>
              </a:ext>
            </a:extLst>
          </p:cNvPr>
          <p:cNvGrpSpPr/>
          <p:nvPr/>
        </p:nvGrpSpPr>
        <p:grpSpPr>
          <a:xfrm>
            <a:off x="8767904" y="3026746"/>
            <a:ext cx="2126544" cy="871988"/>
            <a:chOff x="3645177" y="849086"/>
            <a:chExt cx="2299063" cy="1201783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107" name="Rectangle 23">
              <a:extLst>
                <a:ext uri="{FF2B5EF4-FFF2-40B4-BE49-F238E27FC236}">
                  <a16:creationId xmlns:a16="http://schemas.microsoft.com/office/drawing/2014/main" id="{49312A2F-761A-4A23-BA82-08207CC15F6F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grpFill/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8" name="TextBox 24">
              <a:extLst>
                <a:ext uri="{FF2B5EF4-FFF2-40B4-BE49-F238E27FC236}">
                  <a16:creationId xmlns:a16="http://schemas.microsoft.com/office/drawing/2014/main" id="{FA893AD2-C24B-4DC0-AFD4-138E67C880A6}"/>
                </a:ext>
              </a:extLst>
            </p:cNvPr>
            <p:cNvSpPr txBox="1"/>
            <p:nvPr/>
          </p:nvSpPr>
          <p:spPr bwMode="auto">
            <a:xfrm>
              <a:off x="3779808" y="1006158"/>
              <a:ext cx="2029801" cy="707886"/>
            </a:xfrm>
            <a:prstGeom prst="rect">
              <a:avLst/>
            </a:prstGeom>
            <a:grp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Vendor Design CAP</a:t>
              </a:r>
            </a:p>
          </p:txBody>
        </p:sp>
      </p:grpSp>
      <p:grpSp>
        <p:nvGrpSpPr>
          <p:cNvPr id="109" name="Group 25">
            <a:extLst>
              <a:ext uri="{FF2B5EF4-FFF2-40B4-BE49-F238E27FC236}">
                <a16:creationId xmlns:a16="http://schemas.microsoft.com/office/drawing/2014/main" id="{5CE96453-B0AC-4926-ACAB-DC4573B77D28}"/>
              </a:ext>
            </a:extLst>
          </p:cNvPr>
          <p:cNvGrpSpPr/>
          <p:nvPr/>
        </p:nvGrpSpPr>
        <p:grpSpPr>
          <a:xfrm>
            <a:off x="5130323" y="3026747"/>
            <a:ext cx="2126544" cy="871988"/>
            <a:chOff x="3645177" y="849086"/>
            <a:chExt cx="2299063" cy="1201783"/>
          </a:xfrm>
        </p:grpSpPr>
        <p:sp>
          <p:nvSpPr>
            <p:cNvPr id="110" name="Rectangle 26">
              <a:extLst>
                <a:ext uri="{FF2B5EF4-FFF2-40B4-BE49-F238E27FC236}">
                  <a16:creationId xmlns:a16="http://schemas.microsoft.com/office/drawing/2014/main" id="{DBBA4C2B-3035-427C-B5D0-4F58D21EC50F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11" name="TextBox 27">
              <a:extLst>
                <a:ext uri="{FF2B5EF4-FFF2-40B4-BE49-F238E27FC236}">
                  <a16:creationId xmlns:a16="http://schemas.microsoft.com/office/drawing/2014/main" id="{99417DA2-C48D-430B-A20C-6315C865252D}"/>
                </a:ext>
              </a:extLst>
            </p:cNvPr>
            <p:cNvSpPr txBox="1"/>
            <p:nvPr/>
          </p:nvSpPr>
          <p:spPr bwMode="auto">
            <a:xfrm>
              <a:off x="3779808" y="1006158"/>
              <a:ext cx="2029801" cy="707886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Review the CAP Design</a:t>
              </a:r>
            </a:p>
          </p:txBody>
        </p:sp>
      </p:grpSp>
      <p:grpSp>
        <p:nvGrpSpPr>
          <p:cNvPr id="112" name="Group 28">
            <a:extLst>
              <a:ext uri="{FF2B5EF4-FFF2-40B4-BE49-F238E27FC236}">
                <a16:creationId xmlns:a16="http://schemas.microsoft.com/office/drawing/2014/main" id="{947A6708-57CD-4386-A23A-6F6C3964D10C}"/>
              </a:ext>
            </a:extLst>
          </p:cNvPr>
          <p:cNvGrpSpPr/>
          <p:nvPr/>
        </p:nvGrpSpPr>
        <p:grpSpPr>
          <a:xfrm>
            <a:off x="1470988" y="3026746"/>
            <a:ext cx="2126544" cy="871988"/>
            <a:chOff x="3645177" y="849086"/>
            <a:chExt cx="2299063" cy="1201783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113" name="Rectangle 29">
              <a:extLst>
                <a:ext uri="{FF2B5EF4-FFF2-40B4-BE49-F238E27FC236}">
                  <a16:creationId xmlns:a16="http://schemas.microsoft.com/office/drawing/2014/main" id="{AD2B79C3-A24D-4022-9217-BC6D25AFA2DD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grpFill/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14" name="TextBox 30">
              <a:extLst>
                <a:ext uri="{FF2B5EF4-FFF2-40B4-BE49-F238E27FC236}">
                  <a16:creationId xmlns:a16="http://schemas.microsoft.com/office/drawing/2014/main" id="{01C0C72D-3787-48E2-BF3C-CCB55205F362}"/>
                </a:ext>
              </a:extLst>
            </p:cNvPr>
            <p:cNvSpPr txBox="1"/>
            <p:nvPr/>
          </p:nvSpPr>
          <p:spPr bwMode="auto">
            <a:xfrm>
              <a:off x="3779808" y="1006157"/>
              <a:ext cx="2029801" cy="707886"/>
            </a:xfrm>
            <a:prstGeom prst="rect">
              <a:avLst/>
            </a:prstGeom>
            <a:grp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Implement the CAP</a:t>
              </a:r>
            </a:p>
          </p:txBody>
        </p:sp>
      </p:grpSp>
      <p:grpSp>
        <p:nvGrpSpPr>
          <p:cNvPr id="115" name="Group 34">
            <a:extLst>
              <a:ext uri="{FF2B5EF4-FFF2-40B4-BE49-F238E27FC236}">
                <a16:creationId xmlns:a16="http://schemas.microsoft.com/office/drawing/2014/main" id="{B39BED7C-1035-41A0-87C9-AB12B9AF7C5F}"/>
              </a:ext>
            </a:extLst>
          </p:cNvPr>
          <p:cNvGrpSpPr/>
          <p:nvPr/>
        </p:nvGrpSpPr>
        <p:grpSpPr>
          <a:xfrm>
            <a:off x="1462778" y="4534781"/>
            <a:ext cx="2126544" cy="871988"/>
            <a:chOff x="3645177" y="849086"/>
            <a:chExt cx="2299063" cy="1201783"/>
          </a:xfrm>
        </p:grpSpPr>
        <p:sp>
          <p:nvSpPr>
            <p:cNvPr id="116" name="Rectangle 35">
              <a:extLst>
                <a:ext uri="{FF2B5EF4-FFF2-40B4-BE49-F238E27FC236}">
                  <a16:creationId xmlns:a16="http://schemas.microsoft.com/office/drawing/2014/main" id="{F61329FD-52B0-4717-AE91-949355B7F687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17" name="TextBox 36">
              <a:extLst>
                <a:ext uri="{FF2B5EF4-FFF2-40B4-BE49-F238E27FC236}">
                  <a16:creationId xmlns:a16="http://schemas.microsoft.com/office/drawing/2014/main" id="{C26C599F-3FFD-4C12-A9A9-337DC8E2C897}"/>
                </a:ext>
              </a:extLst>
            </p:cNvPr>
            <p:cNvSpPr txBox="1"/>
            <p:nvPr/>
          </p:nvSpPr>
          <p:spPr bwMode="auto">
            <a:xfrm>
              <a:off x="3779808" y="991998"/>
              <a:ext cx="2029801" cy="707886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Review the Evidence</a:t>
              </a:r>
            </a:p>
          </p:txBody>
        </p:sp>
      </p:grpSp>
      <p:grpSp>
        <p:nvGrpSpPr>
          <p:cNvPr id="118" name="Group 40">
            <a:extLst>
              <a:ext uri="{FF2B5EF4-FFF2-40B4-BE49-F238E27FC236}">
                <a16:creationId xmlns:a16="http://schemas.microsoft.com/office/drawing/2014/main" id="{F9F3DAD1-A954-4EBC-BD1A-0B4066292006}"/>
              </a:ext>
            </a:extLst>
          </p:cNvPr>
          <p:cNvGrpSpPr/>
          <p:nvPr/>
        </p:nvGrpSpPr>
        <p:grpSpPr>
          <a:xfrm>
            <a:off x="5130323" y="4534781"/>
            <a:ext cx="2126544" cy="871988"/>
            <a:chOff x="3645177" y="849086"/>
            <a:chExt cx="2299063" cy="120178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19" name="Rectangle 41">
              <a:extLst>
                <a:ext uri="{FF2B5EF4-FFF2-40B4-BE49-F238E27FC236}">
                  <a16:creationId xmlns:a16="http://schemas.microsoft.com/office/drawing/2014/main" id="{AA346C2D-3B0F-45D4-8A45-891EA9832372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grpFill/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20" name="TextBox 42">
              <a:extLst>
                <a:ext uri="{FF2B5EF4-FFF2-40B4-BE49-F238E27FC236}">
                  <a16:creationId xmlns:a16="http://schemas.microsoft.com/office/drawing/2014/main" id="{37958A91-184A-4527-81F4-2517969C590B}"/>
                </a:ext>
              </a:extLst>
            </p:cNvPr>
            <p:cNvSpPr txBox="1"/>
            <p:nvPr/>
          </p:nvSpPr>
          <p:spPr bwMode="auto">
            <a:xfrm>
              <a:off x="3794534" y="991998"/>
              <a:ext cx="2005766" cy="975616"/>
            </a:xfrm>
            <a:prstGeom prst="rect">
              <a:avLst/>
            </a:prstGeom>
            <a:grp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Approver Approve CAP</a:t>
              </a:r>
            </a:p>
          </p:txBody>
        </p:sp>
      </p:grpSp>
      <p:grpSp>
        <p:nvGrpSpPr>
          <p:cNvPr id="121" name="Group 43">
            <a:extLst>
              <a:ext uri="{FF2B5EF4-FFF2-40B4-BE49-F238E27FC236}">
                <a16:creationId xmlns:a16="http://schemas.microsoft.com/office/drawing/2014/main" id="{430060FD-AC50-4A91-91E1-A251BAD9EB1A}"/>
              </a:ext>
            </a:extLst>
          </p:cNvPr>
          <p:cNvGrpSpPr/>
          <p:nvPr/>
        </p:nvGrpSpPr>
        <p:grpSpPr>
          <a:xfrm>
            <a:off x="8807767" y="4534781"/>
            <a:ext cx="2126544" cy="871988"/>
            <a:chOff x="3645177" y="849086"/>
            <a:chExt cx="2299063" cy="1201783"/>
          </a:xfrm>
          <a:solidFill>
            <a:schemeClr val="bg1"/>
          </a:solidFill>
        </p:grpSpPr>
        <p:sp>
          <p:nvSpPr>
            <p:cNvPr id="122" name="Rectangle 44">
              <a:extLst>
                <a:ext uri="{FF2B5EF4-FFF2-40B4-BE49-F238E27FC236}">
                  <a16:creationId xmlns:a16="http://schemas.microsoft.com/office/drawing/2014/main" id="{15668E41-C6CB-4E28-A631-50DB68922513}"/>
                </a:ext>
              </a:extLst>
            </p:cNvPr>
            <p:cNvSpPr/>
            <p:nvPr/>
          </p:nvSpPr>
          <p:spPr bwMode="auto">
            <a:xfrm>
              <a:off x="3645177" y="849086"/>
              <a:ext cx="2299063" cy="1201783"/>
            </a:xfrm>
            <a:prstGeom prst="rect">
              <a:avLst/>
            </a:prstGeom>
            <a:grpFill/>
            <a:ln w="12700" cap="sq" algn="ctr">
              <a:solidFill>
                <a:schemeClr val="tx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1080"/>
                </a:spcBef>
              </a:pPr>
              <a:endParaRPr lang="en-US" sz="20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23" name="TextBox 45">
              <a:extLst>
                <a:ext uri="{FF2B5EF4-FFF2-40B4-BE49-F238E27FC236}">
                  <a16:creationId xmlns:a16="http://schemas.microsoft.com/office/drawing/2014/main" id="{8BBA175B-91FE-452D-9FFD-16DBD5EA78E3}"/>
                </a:ext>
              </a:extLst>
            </p:cNvPr>
            <p:cNvSpPr txBox="1"/>
            <p:nvPr/>
          </p:nvSpPr>
          <p:spPr bwMode="auto">
            <a:xfrm>
              <a:off x="3794534" y="991998"/>
              <a:ext cx="2005766" cy="799722"/>
            </a:xfrm>
            <a:prstGeom prst="rect">
              <a:avLst/>
            </a:prstGeom>
            <a:grp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>
                <a:spcBef>
                  <a:spcPts val="1200"/>
                </a:spcBef>
                <a:defRPr sz="2400" b="1"/>
              </a:lvl1pPr>
            </a:lstStyle>
            <a:p>
              <a:r>
                <a:rPr lang="en-US" sz="2000" dirty="0"/>
                <a:t>Complete OSA Case</a:t>
              </a:r>
            </a:p>
          </p:txBody>
        </p:sp>
      </p:grpSp>
      <p:sp>
        <p:nvSpPr>
          <p:cNvPr id="127" name="Right Arrow 49">
            <a:extLst>
              <a:ext uri="{FF2B5EF4-FFF2-40B4-BE49-F238E27FC236}">
                <a16:creationId xmlns:a16="http://schemas.microsoft.com/office/drawing/2014/main" id="{C4EC41DC-6CA5-4DD0-87D4-143F93DB3433}"/>
              </a:ext>
            </a:extLst>
          </p:cNvPr>
          <p:cNvSpPr/>
          <p:nvPr/>
        </p:nvSpPr>
        <p:spPr bwMode="auto">
          <a:xfrm>
            <a:off x="7303758" y="1888118"/>
            <a:ext cx="1423189" cy="21413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0" name="Right Arrow 52">
            <a:extLst>
              <a:ext uri="{FF2B5EF4-FFF2-40B4-BE49-F238E27FC236}">
                <a16:creationId xmlns:a16="http://schemas.microsoft.com/office/drawing/2014/main" id="{8CA618A2-12CE-4747-900C-57D785E374A7}"/>
              </a:ext>
            </a:extLst>
          </p:cNvPr>
          <p:cNvSpPr/>
          <p:nvPr/>
        </p:nvSpPr>
        <p:spPr bwMode="auto">
          <a:xfrm rot="10800000">
            <a:off x="3656645" y="3386218"/>
            <a:ext cx="1385830" cy="21413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1" name="Right Arrow 53">
            <a:extLst>
              <a:ext uri="{FF2B5EF4-FFF2-40B4-BE49-F238E27FC236}">
                <a16:creationId xmlns:a16="http://schemas.microsoft.com/office/drawing/2014/main" id="{254AF162-24AC-4241-9D7E-4384425C0661}"/>
              </a:ext>
            </a:extLst>
          </p:cNvPr>
          <p:cNvSpPr/>
          <p:nvPr/>
        </p:nvSpPr>
        <p:spPr bwMode="auto">
          <a:xfrm>
            <a:off x="7310824" y="4876587"/>
            <a:ext cx="1483902" cy="21413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2" name="Right Arrow 54">
            <a:extLst>
              <a:ext uri="{FF2B5EF4-FFF2-40B4-BE49-F238E27FC236}">
                <a16:creationId xmlns:a16="http://schemas.microsoft.com/office/drawing/2014/main" id="{8C6DFB0E-41B8-400B-BDC2-7FC648F78478}"/>
              </a:ext>
            </a:extLst>
          </p:cNvPr>
          <p:cNvSpPr/>
          <p:nvPr/>
        </p:nvSpPr>
        <p:spPr bwMode="auto">
          <a:xfrm rot="10800000">
            <a:off x="7313893" y="3365671"/>
            <a:ext cx="1382232" cy="214138"/>
          </a:xfrm>
          <a:prstGeom prst="rightArrow">
            <a:avLst/>
          </a:prstGeom>
          <a:solidFill>
            <a:schemeClr val="tx1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3" name="Right Arrow 55">
            <a:extLst>
              <a:ext uri="{FF2B5EF4-FFF2-40B4-BE49-F238E27FC236}">
                <a16:creationId xmlns:a16="http://schemas.microsoft.com/office/drawing/2014/main" id="{9AA513A4-4D0D-44CF-BF32-7C7AE27C91EE}"/>
              </a:ext>
            </a:extLst>
          </p:cNvPr>
          <p:cNvSpPr/>
          <p:nvPr/>
        </p:nvSpPr>
        <p:spPr bwMode="auto">
          <a:xfrm rot="5400000">
            <a:off x="9629410" y="2627259"/>
            <a:ext cx="472953" cy="22722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6" name="TextBox 2">
            <a:extLst>
              <a:ext uri="{FF2B5EF4-FFF2-40B4-BE49-F238E27FC236}">
                <a16:creationId xmlns:a16="http://schemas.microsoft.com/office/drawing/2014/main" id="{B279CA4E-644E-4A35-A2ED-636B433C5062}"/>
              </a:ext>
            </a:extLst>
          </p:cNvPr>
          <p:cNvSpPr txBox="1"/>
          <p:nvPr/>
        </p:nvSpPr>
        <p:spPr bwMode="auto">
          <a:xfrm>
            <a:off x="4415752" y="5682468"/>
            <a:ext cx="723982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 anchor="t" anchorCtr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en-US" sz="1400" b="1" i="1" dirty="0">
                <a:latin typeface="+mn-lt"/>
              </a:rPr>
              <a:t>PIC:</a:t>
            </a:r>
          </a:p>
        </p:txBody>
      </p:sp>
      <p:sp>
        <p:nvSpPr>
          <p:cNvPr id="137" name="Right Arrow 49">
            <a:extLst>
              <a:ext uri="{FF2B5EF4-FFF2-40B4-BE49-F238E27FC236}">
                <a16:creationId xmlns:a16="http://schemas.microsoft.com/office/drawing/2014/main" id="{D0D5C8BF-5370-4D3D-998D-65FCAD1F1EB0}"/>
              </a:ext>
            </a:extLst>
          </p:cNvPr>
          <p:cNvSpPr/>
          <p:nvPr/>
        </p:nvSpPr>
        <p:spPr bwMode="auto">
          <a:xfrm>
            <a:off x="3664448" y="1869266"/>
            <a:ext cx="1423189" cy="21413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41" name="Right Arrow 49">
            <a:extLst>
              <a:ext uri="{FF2B5EF4-FFF2-40B4-BE49-F238E27FC236}">
                <a16:creationId xmlns:a16="http://schemas.microsoft.com/office/drawing/2014/main" id="{E3962688-829F-4A8D-A4EC-C3B7A8C564D9}"/>
              </a:ext>
            </a:extLst>
          </p:cNvPr>
          <p:cNvSpPr/>
          <p:nvPr/>
        </p:nvSpPr>
        <p:spPr bwMode="auto">
          <a:xfrm>
            <a:off x="3653177" y="4894957"/>
            <a:ext cx="1423189" cy="21413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42" name="Right Arrow 54">
            <a:extLst>
              <a:ext uri="{FF2B5EF4-FFF2-40B4-BE49-F238E27FC236}">
                <a16:creationId xmlns:a16="http://schemas.microsoft.com/office/drawing/2014/main" id="{9AA96C72-BB31-4F4A-B4F7-3ACE980D7392}"/>
              </a:ext>
            </a:extLst>
          </p:cNvPr>
          <p:cNvSpPr/>
          <p:nvPr/>
        </p:nvSpPr>
        <p:spPr bwMode="auto">
          <a:xfrm rot="5400000">
            <a:off x="2272969" y="4166288"/>
            <a:ext cx="428306" cy="183382"/>
          </a:xfrm>
          <a:prstGeom prst="rightArrow">
            <a:avLst>
              <a:gd name="adj1" fmla="val 57866"/>
              <a:gd name="adj2" fmla="val 50000"/>
            </a:avLst>
          </a:prstGeom>
          <a:solidFill>
            <a:schemeClr val="tx1">
              <a:lumMod val="60000"/>
              <a:lumOff val="4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US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B9BF76A-E99E-437C-8DB1-E75C20AC150D}"/>
              </a:ext>
            </a:extLst>
          </p:cNvPr>
          <p:cNvSpPr/>
          <p:nvPr/>
        </p:nvSpPr>
        <p:spPr>
          <a:xfrm>
            <a:off x="5139735" y="5744113"/>
            <a:ext cx="346666" cy="1631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600A326-9D2D-47D9-A107-02CF0F9B68E0}"/>
              </a:ext>
            </a:extLst>
          </p:cNvPr>
          <p:cNvSpPr txBox="1"/>
          <p:nvPr/>
        </p:nvSpPr>
        <p:spPr>
          <a:xfrm>
            <a:off x="5506953" y="5661920"/>
            <a:ext cx="1670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Assessor</a:t>
            </a:r>
            <a:endParaRPr lang="zh-CN" altLang="en-US" sz="1400" dirty="0"/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id="{F8956932-DA2A-4AD3-88DC-A507CAE5D45B}"/>
              </a:ext>
            </a:extLst>
          </p:cNvPr>
          <p:cNvSpPr txBox="1"/>
          <p:nvPr/>
        </p:nvSpPr>
        <p:spPr>
          <a:xfrm>
            <a:off x="5505243" y="5947882"/>
            <a:ext cx="1654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Approver</a:t>
            </a:r>
            <a:endParaRPr lang="zh-CN" altLang="en-US" sz="1400" dirty="0"/>
          </a:p>
        </p:txBody>
      </p:sp>
      <p:sp>
        <p:nvSpPr>
          <p:cNvPr id="146" name="文本框 145">
            <a:extLst>
              <a:ext uri="{FF2B5EF4-FFF2-40B4-BE49-F238E27FC236}">
                <a16:creationId xmlns:a16="http://schemas.microsoft.com/office/drawing/2014/main" id="{0156E509-53E4-4666-B21A-0D70C26ADEE4}"/>
              </a:ext>
            </a:extLst>
          </p:cNvPr>
          <p:cNvSpPr txBox="1"/>
          <p:nvPr/>
        </p:nvSpPr>
        <p:spPr>
          <a:xfrm>
            <a:off x="5493258" y="6233844"/>
            <a:ext cx="1654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Vendor POC</a:t>
            </a:r>
            <a:endParaRPr lang="zh-CN" altLang="en-US" sz="1400" dirty="0"/>
          </a:p>
        </p:txBody>
      </p:sp>
      <p:sp>
        <p:nvSpPr>
          <p:cNvPr id="147" name="矩形 146">
            <a:extLst>
              <a:ext uri="{FF2B5EF4-FFF2-40B4-BE49-F238E27FC236}">
                <a16:creationId xmlns:a16="http://schemas.microsoft.com/office/drawing/2014/main" id="{6B999F01-36AB-4259-9A83-A9D1F15ECA94}"/>
              </a:ext>
            </a:extLst>
          </p:cNvPr>
          <p:cNvSpPr/>
          <p:nvPr/>
        </p:nvSpPr>
        <p:spPr>
          <a:xfrm>
            <a:off x="5138025" y="6019801"/>
            <a:ext cx="346666" cy="163108"/>
          </a:xfrm>
          <a:prstGeom prst="rect">
            <a:avLst/>
          </a:prstGeom>
          <a:solidFill>
            <a:srgbClr val="15BE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8" name="矩形 147">
            <a:extLst>
              <a:ext uri="{FF2B5EF4-FFF2-40B4-BE49-F238E27FC236}">
                <a16:creationId xmlns:a16="http://schemas.microsoft.com/office/drawing/2014/main" id="{1382E963-56E3-4CE0-974B-AD13AF06E812}"/>
              </a:ext>
            </a:extLst>
          </p:cNvPr>
          <p:cNvSpPr/>
          <p:nvPr/>
        </p:nvSpPr>
        <p:spPr>
          <a:xfrm>
            <a:off x="5136315" y="6305763"/>
            <a:ext cx="346666" cy="16310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  <p:extLst>
      <p:ext uri="{BB962C8B-B14F-4D97-AF65-F5344CB8AC3E}">
        <p14:creationId xmlns:p14="http://schemas.microsoft.com/office/powerpoint/2010/main" val="1461259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Activate Partner Portal Account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087" y="1366463"/>
            <a:ext cx="8156469" cy="5293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Step 1: Activate Partner Portal account</a:t>
            </a:r>
          </a:p>
          <a:p>
            <a:pPr marL="0" indent="0">
              <a:buNone/>
            </a:pPr>
            <a:r>
              <a:rPr lang="en-US" altLang="zh-CN" sz="1800" dirty="0">
                <a:sym typeface="Cambria"/>
              </a:rPr>
              <a:t>Vendor will receive a notification from Jabil. Vendor can open the case by either of below ways:</a:t>
            </a:r>
          </a:p>
          <a:p>
            <a:r>
              <a:rPr lang="en-US" altLang="zh-CN" sz="1800" dirty="0">
                <a:sym typeface="Cambria"/>
              </a:rPr>
              <a:t>Click the Link “Jabil Partner Portal”</a:t>
            </a:r>
          </a:p>
          <a:p>
            <a:r>
              <a:rPr lang="en-US" altLang="zh-CN" sz="1800" dirty="0">
                <a:sym typeface="Cambria"/>
              </a:rPr>
              <a:t>Copy and paste the https link to browser.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sym typeface="Cambria"/>
              </a:rPr>
              <a:t>Step2: Click  the ”Sign in” icon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sym typeface="Cambria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28D0B92-45E3-924F-91AE-1E99ABB128C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43087" y="3636528"/>
            <a:ext cx="7757100" cy="238784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0B833AE-A456-207B-6E28-8417D1E7A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510" y="1366463"/>
            <a:ext cx="2477058" cy="367206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94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Activate OSA Account &amp; Reset Password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3"/>
            <a:ext cx="5408059" cy="52934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ym typeface="Cambria"/>
            </a:endParaRP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Step 3: Type Username and click “Next” button &amp;</a:t>
            </a:r>
            <a:r>
              <a:rPr lang="en-US" altLang="zh-CN" sz="2000" dirty="0">
                <a:sym typeface="Cambria"/>
              </a:rPr>
              <a:t>Type the temporary password from the mail and click “Verify”.</a:t>
            </a:r>
          </a:p>
          <a:p>
            <a:pPr marL="0" indent="0">
              <a:buNone/>
            </a:pPr>
            <a:endParaRPr lang="en-US" altLang="zh-CN" sz="1800" dirty="0">
              <a:sym typeface="Cambria"/>
            </a:endParaRPr>
          </a:p>
          <a:p>
            <a:pPr marL="0" indent="0">
              <a:buNone/>
            </a:pPr>
            <a:endParaRPr lang="en-US" altLang="zh-CN" sz="1800" dirty="0">
              <a:sym typeface="Cambria"/>
            </a:endParaRPr>
          </a:p>
          <a:p>
            <a:pPr marL="0" indent="0">
              <a:buNone/>
            </a:pPr>
            <a:r>
              <a:rPr lang="en-US" altLang="zh-CN" sz="2000" dirty="0">
                <a:sym typeface="Cambria"/>
              </a:rPr>
              <a:t>Step 4: Reset your password according to the request and click “Change Password”.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00AF18BD-5AAF-DFFC-62F0-9B293263573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109548" y="1380875"/>
            <a:ext cx="2213782" cy="5112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F97703C-A3AA-70E7-E3C5-4AE53C0D6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162" y="1789038"/>
            <a:ext cx="2511979" cy="327992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2542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Submit CAP Design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3"/>
            <a:ext cx="11213062" cy="26457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sym typeface="Cambria"/>
            </a:endParaRP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Step 1: Click “Task inbox”. This page will display </a:t>
            </a:r>
            <a:r>
              <a:rPr lang="en-US" altLang="zh-CN" sz="2000" dirty="0">
                <a:sym typeface="Cambria"/>
              </a:rPr>
              <a:t>the number of all pending cases.</a:t>
            </a:r>
            <a:endParaRPr lang="en-US" altLang="zh-CN" sz="1800" dirty="0">
              <a:sym typeface="Cambria"/>
            </a:endParaRPr>
          </a:p>
          <a:p>
            <a:pPr marL="0" indent="0">
              <a:buNone/>
            </a:pPr>
            <a:r>
              <a:rPr lang="en-US" altLang="zh-CN" sz="2000" dirty="0">
                <a:sym typeface="Cambria"/>
              </a:rPr>
              <a:t>Step 2: Click” My inbox” and chose the case that need be dealt with.</a:t>
            </a:r>
          </a:p>
          <a:p>
            <a:pPr marL="0" indent="0">
              <a:buNone/>
            </a:pPr>
            <a:r>
              <a:rPr lang="en-US" altLang="zh-CN" sz="1800" dirty="0">
                <a:sym typeface="Cambria"/>
              </a:rPr>
              <a:t>Two tabs for reviewing the OSA cases:</a:t>
            </a:r>
          </a:p>
          <a:p>
            <a:pPr>
              <a:buFontTx/>
              <a:buChar char="-"/>
            </a:pPr>
            <a:r>
              <a:rPr lang="en-US" altLang="zh-CN" sz="1600" i="1" dirty="0">
                <a:sym typeface="Cambria"/>
              </a:rPr>
              <a:t>My inbox: The cases need to be completed.</a:t>
            </a:r>
          </a:p>
          <a:p>
            <a:pPr>
              <a:buFontTx/>
              <a:buChar char="-"/>
            </a:pPr>
            <a:r>
              <a:rPr lang="en-US" altLang="zh-CN" sz="1600" i="1" dirty="0">
                <a:sym typeface="Cambria"/>
              </a:rPr>
              <a:t>Completed Tasks: All the cases that users have submitted will show on this page.</a:t>
            </a:r>
            <a:endParaRPr lang="en-US" altLang="zh-CN" sz="1600" dirty="0">
              <a:sym typeface="Cambria"/>
            </a:endParaRPr>
          </a:p>
          <a:p>
            <a:pPr marL="0" indent="0">
              <a:buNone/>
            </a:pPr>
            <a:endParaRPr lang="en-US" altLang="zh-CN" sz="1600" dirty="0">
              <a:sym typeface="Cambri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05324AA-3B5D-FF0B-DD25-E29E7377B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4090986"/>
            <a:ext cx="1760818" cy="17424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F72B153-99E3-F816-A160-9F79DC9B5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570" y="4092620"/>
            <a:ext cx="9368757" cy="174076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1393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Submit CAP Design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5408059" cy="5339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Step 3</a:t>
            </a:r>
            <a:r>
              <a:rPr lang="zh-CN" altLang="en-US" sz="2000" dirty="0">
                <a:sym typeface="Cambria"/>
              </a:rPr>
              <a:t>：</a:t>
            </a:r>
            <a:r>
              <a:rPr lang="en-US" sz="2000" dirty="0">
                <a:sym typeface="Cambria"/>
              </a:rPr>
              <a:t>Read the Question Asked, Question Rating and Assessor’s Comments to understand why the findings were triggered.</a:t>
            </a: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Step 4: Complete the CAP Design, include Containment Action, Root Cause Analysis, Corrective Action and Preventive Action.</a:t>
            </a:r>
          </a:p>
          <a:p>
            <a:pPr marL="0" indent="0">
              <a:buNone/>
            </a:pPr>
            <a:r>
              <a:rPr lang="en-US" sz="1600" i="1" dirty="0">
                <a:sym typeface="Cambria"/>
              </a:rPr>
              <a:t>Notes: </a:t>
            </a:r>
          </a:p>
          <a:p>
            <a:pPr marL="0" indent="0">
              <a:buNone/>
            </a:pPr>
            <a:r>
              <a:rPr lang="en-US" sz="1600" i="1" dirty="0">
                <a:sym typeface="Cambria"/>
              </a:rPr>
              <a:t>1). Submit the CAP design to Jabil within 14 days.</a:t>
            </a:r>
            <a:endParaRPr lang="en-US" sz="2000" i="1" dirty="0">
              <a:sym typeface="Cambria"/>
            </a:endParaRPr>
          </a:p>
          <a:p>
            <a:pPr marL="0" indent="0">
              <a:buNone/>
            </a:pPr>
            <a:r>
              <a:rPr lang="en-US" sz="1600" i="1" dirty="0">
                <a:sym typeface="Cambria"/>
              </a:rPr>
              <a:t>2). </a:t>
            </a:r>
            <a:r>
              <a:rPr lang="zh-CN" altLang="en-US" sz="1600" i="1" dirty="0">
                <a:sym typeface="Cambria"/>
              </a:rPr>
              <a:t>（</a:t>
            </a:r>
            <a:r>
              <a:rPr lang="en-US" sz="1600" i="1" dirty="0">
                <a:sym typeface="Cambria"/>
              </a:rPr>
              <a:t>Optional</a:t>
            </a:r>
            <a:r>
              <a:rPr lang="zh-CN" altLang="en-US" sz="1600" i="1" dirty="0">
                <a:sym typeface="Cambria"/>
              </a:rPr>
              <a:t>）</a:t>
            </a:r>
            <a:r>
              <a:rPr lang="en-US" sz="1600" i="1" dirty="0">
                <a:sym typeface="Cambria"/>
              </a:rPr>
              <a:t>If the CAPs have already been implemented, upload the CAP implementation evidence at this step also. </a:t>
            </a:r>
          </a:p>
          <a:p>
            <a:pPr marL="0" indent="0">
              <a:buNone/>
            </a:pPr>
            <a:r>
              <a:rPr lang="en-US" altLang="zh-CN" sz="2000" dirty="0">
                <a:sym typeface="Cambria"/>
              </a:rPr>
              <a:t>Step 5: Click on the “Finding 1”/”Finding2” or click “Next” icon at the bottom and fill in all the findings.</a:t>
            </a:r>
          </a:p>
          <a:p>
            <a:pPr marL="0" indent="0">
              <a:buNone/>
            </a:pPr>
            <a:endParaRPr lang="en-US" sz="1600" i="1" dirty="0">
              <a:sym typeface="Cambria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20A77FE-70F4-F5E3-D177-6D2907A51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443" y="5122823"/>
            <a:ext cx="5076000" cy="148429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EA30ADD-8B88-56BF-AF71-0655DDFBA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443" y="1253300"/>
            <a:ext cx="5075028" cy="1152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D887BA0-5ABB-7B60-96B0-FB330C46D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443" y="2560192"/>
            <a:ext cx="5076000" cy="238647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DF2D549A-4733-7F42-57DB-BA4EFDD99D01}"/>
              </a:ext>
            </a:extLst>
          </p:cNvPr>
          <p:cNvSpPr/>
          <p:nvPr/>
        </p:nvSpPr>
        <p:spPr>
          <a:xfrm>
            <a:off x="6372808" y="5887616"/>
            <a:ext cx="578498" cy="2705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03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E5B05-E319-4841-A005-4F007DC51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Submit CAP Design</a:t>
            </a:r>
            <a:endParaRPr 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36878-3373-B040-9103-88013155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38613" y="6492875"/>
            <a:ext cx="742715" cy="365124"/>
          </a:xfrm>
        </p:spPr>
        <p:txBody>
          <a:bodyPr/>
          <a:lstStyle/>
          <a:p>
            <a:fld id="{13B88A40-E78F-6746-87E4-E178EA71B0DC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CA2BB-7446-FA4C-BF0D-41319669D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>
                    <a:lumMod val="75000"/>
                  </a:schemeClr>
                </a:solidFill>
                <a:ea typeface="Arial Narrow" charset="0"/>
                <a:cs typeface="Arial Narrow" charset="0"/>
              </a:rPr>
              <a:t>BUSINESS CONFIDENTIAL   |   ©Jabil Inc. 2022. All Rights Reserved. </a:t>
            </a:r>
          </a:p>
        </p:txBody>
      </p: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4199AD18-49DD-4079-95BF-41B1335DB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1366464"/>
            <a:ext cx="5428607" cy="503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Cambria"/>
              </a:rPr>
              <a:t>Step 6</a:t>
            </a:r>
            <a:r>
              <a:rPr lang="zh-CN" altLang="en-US" sz="2000" dirty="0">
                <a:sym typeface="Cambria"/>
              </a:rPr>
              <a:t>：</a:t>
            </a:r>
            <a:r>
              <a:rPr lang="en-US" altLang="zh-CN" sz="2000" dirty="0">
                <a:sym typeface="Cambria"/>
              </a:rPr>
              <a:t>Click “Submit” icon at the bottom of the window to Submit the CAP Design to Jabil.</a:t>
            </a:r>
            <a:endParaRPr lang="en-US" sz="2000" dirty="0">
              <a:sym typeface="Cambria"/>
            </a:endParaRPr>
          </a:p>
          <a:p>
            <a:pPr marL="0" indent="0">
              <a:buNone/>
            </a:pPr>
            <a:r>
              <a:rPr lang="en-US" altLang="zh-CN" sz="1600" i="1" dirty="0">
                <a:sym typeface="Cambria"/>
              </a:rPr>
              <a:t>Function of icons:</a:t>
            </a:r>
          </a:p>
          <a:p>
            <a:pPr>
              <a:buFontTx/>
              <a:buChar char="-"/>
            </a:pPr>
            <a:r>
              <a:rPr lang="en-US" altLang="zh-CN" sz="1600" i="1" dirty="0">
                <a:sym typeface="Cambria"/>
              </a:rPr>
              <a:t>Next: Switch to the next Findings Design </a:t>
            </a:r>
          </a:p>
          <a:p>
            <a:pPr>
              <a:buFontTx/>
              <a:buChar char="-"/>
            </a:pPr>
            <a:r>
              <a:rPr lang="en-US" sz="1600" i="1" dirty="0">
                <a:sym typeface="Cambria"/>
              </a:rPr>
              <a:t>Save: Close with saving the progress. You can continue where you saved when you re-open the case. The case won’t be submitted to Jabil.</a:t>
            </a:r>
          </a:p>
          <a:p>
            <a:pPr>
              <a:buFontTx/>
              <a:buChar char="-"/>
            </a:pPr>
            <a:r>
              <a:rPr lang="en-US" altLang="zh-CN" sz="1600" i="1" dirty="0">
                <a:sym typeface="Cambria"/>
              </a:rPr>
              <a:t>Submit: Submit the completed CAP design to Jabil.</a:t>
            </a:r>
          </a:p>
          <a:p>
            <a:pPr>
              <a:buFontTx/>
              <a:buChar char="-"/>
            </a:pPr>
            <a:endParaRPr lang="en-US" sz="1600" i="1" dirty="0">
              <a:sym typeface="Cambria"/>
            </a:endParaRPr>
          </a:p>
          <a:p>
            <a:pPr marL="0" indent="0">
              <a:buNone/>
            </a:pPr>
            <a:r>
              <a:rPr lang="en-US" sz="2000" dirty="0">
                <a:sym typeface="Cambria"/>
              </a:rPr>
              <a:t>When the case be submitted successfully, a “Success” message will show up. Then you can close the window by “X” on the top-right corner.</a:t>
            </a:r>
          </a:p>
          <a:p>
            <a:pPr marL="0" indent="0">
              <a:buNone/>
            </a:pPr>
            <a:r>
              <a:rPr lang="en-US" sz="1800" dirty="0">
                <a:sym typeface="Cambria"/>
              </a:rPr>
              <a:t>Next Step will be Jabil assessor review the CAP Design.</a:t>
            </a:r>
          </a:p>
          <a:p>
            <a:pPr marL="0" indent="0">
              <a:buNone/>
            </a:pPr>
            <a:endParaRPr lang="en-US" sz="1600" i="1" dirty="0">
              <a:sym typeface="Cambri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279EFC9-6FC5-4F39-7BED-F214813B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825" y="3883632"/>
            <a:ext cx="3755461" cy="177409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2181F8D-2647-BE94-DF93-FBB170064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825" y="1989898"/>
            <a:ext cx="3688400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407365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VariationsItemGroupID xmlns="http://schemas.microsoft.com/sharepoint/v3">2d2814ee-1b5d-41b8-bc53-e9fd0ed99d36</VariationsItemGroupID>
    <PublishingExpiration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C39B8A960D0C49B9216994C2E78786" ma:contentTypeVersion="6" ma:contentTypeDescription="Create a new document." ma:contentTypeScope="" ma:versionID="33bf81cc54d28fc37ec79acfb8acc5c4">
  <xsd:schema xmlns:xsd="http://www.w3.org/2001/XMLSchema" xmlns:xs="http://www.w3.org/2001/XMLSchema" xmlns:p="http://schemas.microsoft.com/office/2006/metadata/properties" xmlns:ns1="http://schemas.microsoft.com/sharepoint/v3" xmlns:ns2="d602fe86-b983-4902-8428-e98cb2e89378" xmlns:ns3="f0cfe337-d500-40a7-8181-2def903ed6bb" targetNamespace="http://schemas.microsoft.com/office/2006/metadata/properties" ma:root="true" ma:fieldsID="9c3ce4228f5f4b2ebc9e86decc989ac3" ns1:_="" ns2:_="" ns3:_="">
    <xsd:import namespace="http://schemas.microsoft.com/sharepoint/v3"/>
    <xsd:import namespace="d602fe86-b983-4902-8428-e98cb2e89378"/>
    <xsd:import namespace="f0cfe337-d500-40a7-8181-2def903ed6b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MediaServiceMetadata" minOccurs="0"/>
                <xsd:element ref="ns2:MediaServiceFastMetadata" minOccurs="0"/>
                <xsd:element ref="ns1:VariationsItemGroupID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  <xsd:element name="VariationsItemGroupID" ma:index="12" nillable="true" ma:displayName="Item Group ID" ma:description="" ma:hidden="true" ma:internalName="VariationsItemGroupID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2fe86-b983-4902-8428-e98cb2e893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fe337-d500-40a7-8181-2def903ed6bb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3C871-7C2D-43BE-A8CB-44623D482E4C}">
  <ds:schemaRefs>
    <ds:schemaRef ds:uri="d602fe86-b983-4902-8428-e98cb2e89378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f0cfe337-d500-40a7-8181-2def903ed6b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0B301AA-DC44-478B-961A-F5F3566384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602fe86-b983-4902-8428-e98cb2e89378"/>
    <ds:schemaRef ds:uri="f0cfe337-d500-40a7-8181-2def903ed6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E9C2B4E-35D8-4714-ABFB-07D8603DB61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39878</TotalTime>
  <Words>1194</Words>
  <Application>Microsoft Office PowerPoint</Application>
  <PresentationFormat>宽屏</PresentationFormat>
  <Paragraphs>133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SimSun</vt:lpstr>
      <vt:lpstr>SimSun</vt:lpstr>
      <vt:lpstr>Arial</vt:lpstr>
      <vt:lpstr>Arial Narrow</vt:lpstr>
      <vt:lpstr>Calibri</vt:lpstr>
      <vt:lpstr>Cambria</vt:lpstr>
      <vt:lpstr>Century Gothic</vt:lpstr>
      <vt:lpstr>Wingdings</vt:lpstr>
      <vt:lpstr>Jabil</vt:lpstr>
      <vt:lpstr>E-OSA Vendor User Guide</vt:lpstr>
      <vt:lpstr>Contents</vt:lpstr>
      <vt:lpstr>What is E-OSA / Benefits</vt:lpstr>
      <vt:lpstr>OSA Process Flow</vt:lpstr>
      <vt:lpstr>Activate Partner Portal Account</vt:lpstr>
      <vt:lpstr>Activate OSA Account &amp; Reset Password</vt:lpstr>
      <vt:lpstr>Submit CAP Design</vt:lpstr>
      <vt:lpstr>Submit CAP Design</vt:lpstr>
      <vt:lpstr>Submit CAP Design</vt:lpstr>
      <vt:lpstr>Submit CAP Implementation Evidence</vt:lpstr>
      <vt:lpstr>Submit CAP Implementation Evidence</vt:lpstr>
      <vt:lpstr>Submit CAP Implementation Evidence</vt:lpstr>
      <vt:lpstr>If CAP be Rejected by Jabil</vt:lpstr>
      <vt:lpstr>If CAP be Rejected by Jabil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Carlson</dc:creator>
  <cp:lastModifiedBy>Vicky Shi</cp:lastModifiedBy>
  <cp:revision>934</cp:revision>
  <dcterms:created xsi:type="dcterms:W3CDTF">2018-09-28T17:31:15Z</dcterms:created>
  <dcterms:modified xsi:type="dcterms:W3CDTF">2024-10-30T06:39:19Z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0x01010058C39B8A960D0C49B9216994C2E78786</vt:lpwstr>
  </property>
</Properties>
</file>